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</p:sldIdLst>
  <p:sldSz cy="5143500" cx="9144000"/>
  <p:notesSz cx="6858000" cy="9144000"/>
  <p:embeddedFontLst>
    <p:embeddedFont>
      <p:font typeface="Helvetica Neue"/>
      <p:regular r:id="rId56"/>
      <p:bold r:id="rId57"/>
      <p:italic r:id="rId58"/>
      <p:boldItalic r:id="rId59"/>
    </p:embeddedFont>
    <p:embeddedFont>
      <p:font typeface="Helvetica Neue Light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42D9555-F79A-4220-A5AA-7A44795F4F02}">
  <a:tblStyle styleId="{E42D9555-F79A-4220-A5AA-7A44795F4F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HelveticaNeueLight-italic.fntdata"/><Relationship Id="rId61" Type="http://schemas.openxmlformats.org/officeDocument/2006/relationships/font" Target="fonts/HelveticaNeueLight-bold.fntdata"/><Relationship Id="rId20" Type="http://schemas.openxmlformats.org/officeDocument/2006/relationships/slide" Target="slides/slide14.xml"/><Relationship Id="rId63" Type="http://schemas.openxmlformats.org/officeDocument/2006/relationships/font" Target="fonts/HelveticaNeueLight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HelveticaNeueLight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HelveticaNeue-bold.fntdata"/><Relationship Id="rId12" Type="http://schemas.openxmlformats.org/officeDocument/2006/relationships/slide" Target="slides/slide6.xml"/><Relationship Id="rId56" Type="http://schemas.openxmlformats.org/officeDocument/2006/relationships/font" Target="fonts/HelveticaNeue-regular.fntdata"/><Relationship Id="rId15" Type="http://schemas.openxmlformats.org/officeDocument/2006/relationships/slide" Target="slides/slide9.xml"/><Relationship Id="rId59" Type="http://schemas.openxmlformats.org/officeDocument/2006/relationships/font" Target="fonts/HelveticaNeue-boldItalic.fntdata"/><Relationship Id="rId14" Type="http://schemas.openxmlformats.org/officeDocument/2006/relationships/slide" Target="slides/slide8.xml"/><Relationship Id="rId58" Type="http://schemas.openxmlformats.org/officeDocument/2006/relationships/font" Target="fonts/HelveticaNeue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b375ce370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b375ce370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b375ce370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b375ce370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b375ce370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b375ce370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f5e5829bb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f5e5829bb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f5e5829bb7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f5e5829bb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f5e5829bb7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f5e5829bb7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f5e5829bb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f5e5829bb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f1e56eba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f1e56eba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f606fd82c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f606fd82c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f5e5829bb7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f5e5829bb7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5e5829bb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5e5829bb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f606fd82c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f606fd82c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f606fd82c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f606fd82c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 India Initiative initiated by the Indian Government. Cleaning is associated with garbage burning that causes air pollution.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f606fd82c8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f606fd82c8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about a cricket match between India and Bangladesh </a:t>
            </a:r>
            <a:r>
              <a:rPr lang="en"/>
              <a:t>which was played amind high pollution levels in Delhi in the year 2019.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606fd82c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606fd82c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People correctly compare air pollution to smoking cigarette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f606fd82c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f606fd82c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Spanish people have </a:t>
            </a:r>
            <a:r>
              <a:rPr lang="en"/>
              <a:t>compared</a:t>
            </a:r>
            <a:r>
              <a:rPr lang="en"/>
              <a:t> pollution in spain to pollution in New Delhi.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f5e5829bb7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f5e5829bb7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f5e5829bb7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f5e5829bb7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Smog Towers</a:t>
            </a: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are glorified vacuum cleaner to suck pollutants. A recent study shows that any major metropolitan city might require millions of such smog towers.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5e5829bb7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f5e5829bb7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Social media </a:t>
            </a: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has a lot of positivity around smog tower.</a:t>
            </a:r>
            <a:endParaRPr sz="10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f5e5829bb7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f5e5829bb7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Smog Towers</a:t>
            </a:r>
            <a:r>
              <a:rPr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are glorified vacuum cleaner to suck pollutants. A recent study shows that any major metropolitan city might require millions of such smog towers.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f5e5829bb7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f5e5829bb7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5e5829bb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5e5829bb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f5e5829bb7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f5e5829bb7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f5e5829bb7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f5e5829bb7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f606fd82c8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f606fd82c8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f1fe93c7e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f1fe93c7e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f1fe93c7e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f1fe93c7e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f5e5829bb7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f5e5829bb7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f5e5829bb7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f5e5829bb7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f1fe93c7e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f1fe93c7e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f5e5829bb7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f5e5829bb7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observe that the t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he overall public sentiment towards untested mitigation strategies ilike smog tower installation s supportive giving a false sense of security.</a:t>
            </a:r>
            <a:endParaRPr sz="1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f5e5829bb7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f5e5829bb7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606fd82c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606fd82c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f5e5829bb7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f5e5829bb7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f5e5829bb7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f5e5829bb7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f5e5829bb7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f5e5829bb7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f1fe93c7e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f1fe93c7e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f1fe93c7e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f1fe93c7e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e found that the volume of tweets on air pollution increases abruptly on June 5th 2016, i.e. World Environment Day, and that is the same period  when ‘Granger-causality’ approaches the significance level between May and July.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f5e5829bb7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f5e5829bb7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f5e5829bb7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f5e5829bb7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f1e56eba2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f1e56eba2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f5e5829bb7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f5e5829bb7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f5e5829bb7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f5e5829bb7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ff6f9789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ff6f9789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ff6f9789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ff6f9789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5e5829bb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5e5829bb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ff6f97897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ff6f9789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5e5829bb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5e5829bb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png"/><Relationship Id="rId4" Type="http://schemas.openxmlformats.org/officeDocument/2006/relationships/image" Target="../media/image19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21287" l="0" r="0" t="30854"/>
          <a:stretch/>
        </p:blipFill>
        <p:spPr>
          <a:xfrm>
            <a:off x="0" y="0"/>
            <a:ext cx="9144003" cy="246167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0" y="-50"/>
            <a:ext cx="9144000" cy="2461800"/>
          </a:xfrm>
          <a:prstGeom prst="rect">
            <a:avLst/>
          </a:prstGeom>
          <a:solidFill>
            <a:srgbClr val="000000">
              <a:alpha val="3483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216325" y="548575"/>
            <a:ext cx="8568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3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3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0" y="4489850"/>
            <a:ext cx="9144000" cy="653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1075" y="4564850"/>
            <a:ext cx="1308500" cy="5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300050" y="2625325"/>
            <a:ext cx="848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Helvetica Neue"/>
                <a:ea typeface="Helvetica Neue"/>
                <a:cs typeface="Helvetica Neue"/>
                <a:sym typeface="Helvetica Neue"/>
              </a:rPr>
              <a:t>Rishiraj Adhikary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, Zeel B Patel, Tanmay Srivastava, Nipun Batra, Mayank Singh, Udit Bhatia and Sarath Guttikunda</a:t>
            </a:r>
            <a:r>
              <a:rPr b="1" baseline="30000" lang="en" sz="2000">
                <a:latin typeface="Helvetica Neue"/>
                <a:ea typeface="Helvetica Neue"/>
                <a:cs typeface="Helvetica Neue"/>
                <a:sym typeface="Helvetica Neue"/>
              </a:rPr>
              <a:t>#</a:t>
            </a:r>
            <a:endParaRPr b="1" baseline="30000"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17150" y="3745900"/>
            <a:ext cx="1195200" cy="45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0050" y="3597156"/>
            <a:ext cx="712500" cy="71087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/>
          <p:nvPr/>
        </p:nvSpPr>
        <p:spPr>
          <a:xfrm>
            <a:off x="1048950" y="3654325"/>
            <a:ext cx="296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Indian Institute of Technology (IIT)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Gandhinagar, Gujarat, India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5239950" y="3654325"/>
            <a:ext cx="2968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baseline="30000" lang="en" sz="1500">
                <a:latin typeface="Helvetica Neue"/>
                <a:ea typeface="Helvetica Neue"/>
                <a:cs typeface="Helvetica Neue"/>
                <a:sym typeface="Helvetica Neue"/>
              </a:rPr>
              <a:t>#</a:t>
            </a: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UrbanEmission.Info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 New Delhi, India</a:t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850" y="1029550"/>
            <a:ext cx="641201" cy="6412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/>
          <p:nvPr/>
        </p:nvSpPr>
        <p:spPr>
          <a:xfrm>
            <a:off x="1736450" y="903600"/>
            <a:ext cx="6236100" cy="954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2"/>
          <p:cNvSpPr txBox="1"/>
          <p:nvPr/>
        </p:nvSpPr>
        <p:spPr>
          <a:xfrm>
            <a:off x="2041250" y="1002975"/>
            <a:ext cx="59361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the public </a:t>
            </a:r>
            <a:r>
              <a:rPr lang="en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perception</a:t>
            </a: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towards air pollution mitigation strategies?</a:t>
            </a:r>
            <a:endParaRPr sz="18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2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Research Questions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3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85" name="Google Shape;18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850" y="1029550"/>
            <a:ext cx="641201" cy="6412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3"/>
          <p:cNvSpPr/>
          <p:nvPr/>
        </p:nvSpPr>
        <p:spPr>
          <a:xfrm>
            <a:off x="1736450" y="903600"/>
            <a:ext cx="6236100" cy="954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3"/>
          <p:cNvSpPr txBox="1"/>
          <p:nvPr/>
        </p:nvSpPr>
        <p:spPr>
          <a:xfrm>
            <a:off x="2041250" y="1002975"/>
            <a:ext cx="59361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the public </a:t>
            </a:r>
            <a:r>
              <a:rPr lang="en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perception</a:t>
            </a: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towards air pollution </a:t>
            </a: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mitigation</a:t>
            </a: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strategies?</a:t>
            </a:r>
            <a:endParaRPr sz="18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3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Research Questions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9" name="Google Shape;18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250" y="2427826"/>
            <a:ext cx="641201" cy="641201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/>
          <p:nvPr/>
        </p:nvSpPr>
        <p:spPr>
          <a:xfrm>
            <a:off x="1741200" y="2317525"/>
            <a:ext cx="6236100" cy="8610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3"/>
          <p:cNvSpPr txBox="1"/>
          <p:nvPr/>
        </p:nvSpPr>
        <p:spPr>
          <a:xfrm>
            <a:off x="1374500" y="2471000"/>
            <a:ext cx="5748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Does air pollution cause </a:t>
            </a:r>
            <a:r>
              <a:rPr lang="en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T</a:t>
            </a: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witter</a:t>
            </a: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discussion?</a:t>
            </a:r>
            <a:endParaRPr sz="18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4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850" y="1029550"/>
            <a:ext cx="641201" cy="6412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/>
          <p:nvPr/>
        </p:nvSpPr>
        <p:spPr>
          <a:xfrm>
            <a:off x="1736450" y="903600"/>
            <a:ext cx="6236100" cy="954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4"/>
          <p:cNvSpPr txBox="1"/>
          <p:nvPr/>
        </p:nvSpPr>
        <p:spPr>
          <a:xfrm>
            <a:off x="2041250" y="1002975"/>
            <a:ext cx="59361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the public sentiment towards mitigation strategies?</a:t>
            </a:r>
            <a:endParaRPr sz="18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4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Research Questions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4" name="Google Shape;20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250" y="2427826"/>
            <a:ext cx="641201" cy="64120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4"/>
          <p:cNvSpPr/>
          <p:nvPr/>
        </p:nvSpPr>
        <p:spPr>
          <a:xfrm>
            <a:off x="1741200" y="2317525"/>
            <a:ext cx="6236100" cy="8610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4"/>
          <p:cNvSpPr txBox="1"/>
          <p:nvPr/>
        </p:nvSpPr>
        <p:spPr>
          <a:xfrm>
            <a:off x="1374500" y="2471000"/>
            <a:ext cx="5748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Does air pollution cause twitter discussion?</a:t>
            </a:r>
            <a:endParaRPr sz="18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2075" y="3718725"/>
            <a:ext cx="641201" cy="64120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4"/>
          <p:cNvSpPr/>
          <p:nvPr/>
        </p:nvSpPr>
        <p:spPr>
          <a:xfrm>
            <a:off x="1736450" y="3540513"/>
            <a:ext cx="6236100" cy="756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/>
          <p:cNvSpPr txBox="1"/>
          <p:nvPr/>
        </p:nvSpPr>
        <p:spPr>
          <a:xfrm>
            <a:off x="1613050" y="3635425"/>
            <a:ext cx="637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are the air pollution topics d</a:t>
            </a: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iscussed on social media?</a:t>
            </a:r>
            <a:endParaRPr sz="18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6" name="Google Shape;2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5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Related Work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9" name="Google Shape;219;p25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342600" y="1189225"/>
            <a:ext cx="8243700" cy="17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Questionnaire based surveys for perception studies are not scalable and do not account for temporal reaction changes. </a:t>
            </a:r>
            <a:endParaRPr sz="20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6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Related Work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0" name="Google Shape;230;p26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1" name="Google Shape;231;p26"/>
          <p:cNvSpPr txBox="1"/>
          <p:nvPr/>
        </p:nvSpPr>
        <p:spPr>
          <a:xfrm>
            <a:off x="342600" y="1189225"/>
            <a:ext cx="8243700" cy="17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Questionnaire based surveys for perception studies are not scalable and do not account for temporal reaction changes. </a:t>
            </a:r>
            <a:endParaRPr sz="20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Social media has been used for sentiment analysis on climate change data and air quality. But, air quality studies are on smaller dataset and shorter period.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8" name="Google Shape;2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7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40" name="Google Shape;240;p27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Approach Intuition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1" name="Google Shape;241;p27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2" name="Google Shape;242;p27"/>
          <p:cNvSpPr txBox="1"/>
          <p:nvPr/>
        </p:nvSpPr>
        <p:spPr>
          <a:xfrm>
            <a:off x="304800" y="1447800"/>
            <a:ext cx="8167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Our approach is to leverage the advances in NLP and statistics to use social media for gauging public perception.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9" name="Google Shape;2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8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51" name="Google Shape;251;p28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Dataset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2" name="Google Shape;252;p28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3" name="Google Shape;253;p28"/>
          <p:cNvSpPr txBox="1"/>
          <p:nvPr/>
        </p:nvSpPr>
        <p:spPr>
          <a:xfrm>
            <a:off x="304800" y="990600"/>
            <a:ext cx="8167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use Twitter to curate a dataset of 1.2 Million tweets which talk about Delhi air pollution between January 2016 to March 2020.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0" name="Google Shape;2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9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62" name="Google Shape;262;p29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Dataset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3" name="Google Shape;263;p29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4" name="Google Shape;264;p29"/>
          <p:cNvSpPr txBox="1"/>
          <p:nvPr/>
        </p:nvSpPr>
        <p:spPr>
          <a:xfrm>
            <a:off x="304800" y="990600"/>
            <a:ext cx="8167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use Twitter to curate a dataset of 1.2 Million tweets which talk about Delhi air pollution between January 2016 to March 2020.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5" name="Google Shape;265;p29"/>
          <p:cNvSpPr txBox="1"/>
          <p:nvPr/>
        </p:nvSpPr>
        <p:spPr>
          <a:xfrm>
            <a:off x="304800" y="2209800"/>
            <a:ext cx="8167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used query based and hashtag based snowball sampling approach to retrieve the tweets.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2" name="Google Shape;2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0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74" name="Google Shape;274;p30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Dataset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5" name="Google Shape;275;p30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6" name="Google Shape;276;p30"/>
          <p:cNvSpPr txBox="1"/>
          <p:nvPr/>
        </p:nvSpPr>
        <p:spPr>
          <a:xfrm>
            <a:off x="304800" y="990600"/>
            <a:ext cx="8167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use Twitter to curate a dataset of 1.2 Million tweets which talk about Delhi air pollution between January 2016 to March 2020.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7" name="Google Shape;277;p30"/>
          <p:cNvSpPr txBox="1"/>
          <p:nvPr/>
        </p:nvSpPr>
        <p:spPr>
          <a:xfrm>
            <a:off x="304800" y="2209800"/>
            <a:ext cx="8167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used query based and hashtag based snowball sampling approach to retrieve the tweets.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8" name="Google Shape;278;p30"/>
          <p:cNvSpPr txBox="1"/>
          <p:nvPr/>
        </p:nvSpPr>
        <p:spPr>
          <a:xfrm>
            <a:off x="439200" y="3101375"/>
            <a:ext cx="8101500" cy="1378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#DelhiAgainstPollution, delhi pollution, #DelhiPollution, #SmogTower, #DelhiAir, #DelhiAirEmergency, #DelhiChokes, #DelhiAirQuality,  #DelhiSmog, #OddEven, #DelhiFog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1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5" name="Google Shape;2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1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87" name="Google Shape;287;p31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Dataset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8" name="Google Shape;288;p31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289" name="Google Shape;289;p31"/>
          <p:cNvGraphicFramePr/>
          <p:nvPr/>
        </p:nvGraphicFramePr>
        <p:xfrm>
          <a:off x="463725" y="10709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{E42D9555-F79A-4220-A5AA-7A44795F4F02}</a:tableStyleId>
              </a:tblPr>
              <a:tblGrid>
                <a:gridCol w="2708625"/>
                <a:gridCol w="2708625"/>
                <a:gridCol w="2708625"/>
              </a:tblGrid>
              <a:tr h="535525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Twitter Data</a:t>
                      </a:r>
                      <a:endParaRPr b="1" sz="20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Time Period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Jan’16 to Apr’20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  <a:tr h="5355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Total Tweets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1.2 Million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  <a:tr h="5355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Total Queries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34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  <a:tr h="535525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Air Pollution Data (PM</a:t>
                      </a:r>
                      <a:r>
                        <a:rPr b="1" baseline="-25000" lang="en" sz="20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2.5</a:t>
                      </a:r>
                      <a:r>
                        <a:rPr b="1" lang="en" sz="20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endParaRPr b="1" sz="20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Time Period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Jan’16 to Dec’19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  <a:tr h="5355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Location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13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  <a:tr h="5355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Granularity Level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1 Hour</a:t>
                      </a:r>
                      <a:endParaRPr sz="20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322650" y="934650"/>
            <a:ext cx="8625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In 2019 alone, air pollution was responsible for 1.67M deaths in India (17.8% of total deaths).*</a:t>
            </a:r>
            <a:endParaRPr sz="2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148825" y="4404125"/>
            <a:ext cx="7073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Helvetica Neue Light"/>
                <a:ea typeface="Helvetica Neue Light"/>
                <a:cs typeface="Helvetica Neue Light"/>
                <a:sym typeface="Helvetica Neue Light"/>
              </a:rPr>
              <a:t>*Health and economic impact of air pollution in the states of India: the Global Burden of Disease Study 2019: Pandey et al.</a:t>
            </a:r>
            <a:endParaRPr sz="1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2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6" name="Google Shape;2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2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98" name="Google Shape;298;p32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Word Cloud of Twitter </a:t>
            </a: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Dataset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9" name="Google Shape;299;p32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00" name="Google Shape;30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3988" y="1176999"/>
            <a:ext cx="6196026" cy="3116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3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7" name="Google Shape;3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3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09" name="Google Shape;309;p33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Word Cloud of Twitter Dataset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0" name="Google Shape;310;p33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1" name="Google Shape;31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3988" y="1176999"/>
            <a:ext cx="6196026" cy="3116783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3"/>
          <p:cNvSpPr/>
          <p:nvPr/>
        </p:nvSpPr>
        <p:spPr>
          <a:xfrm>
            <a:off x="2325300" y="1168000"/>
            <a:ext cx="2346600" cy="3966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4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9" name="Google Shape;3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4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21" name="Google Shape;321;p34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Word Cloud of Twitter Dataset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4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23" name="Google Shape;32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3988" y="1176999"/>
            <a:ext cx="6196026" cy="3116783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4"/>
          <p:cNvSpPr/>
          <p:nvPr/>
        </p:nvSpPr>
        <p:spPr>
          <a:xfrm>
            <a:off x="7029450" y="1177000"/>
            <a:ext cx="640500" cy="344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5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1" name="Google Shape;33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5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33" name="Google Shape;333;p35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Word Cloud of Twitter Dataset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4" name="Google Shape;334;p35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5" name="Google Shape;33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3988" y="1176999"/>
            <a:ext cx="6196026" cy="3116783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5"/>
          <p:cNvSpPr/>
          <p:nvPr/>
        </p:nvSpPr>
        <p:spPr>
          <a:xfrm>
            <a:off x="1532325" y="2639250"/>
            <a:ext cx="332100" cy="14874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6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3" name="Google Shape;3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6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45" name="Google Shape;345;p36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Word Cloud of Twitter Dataset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6" name="Google Shape;346;p36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47" name="Google Shape;34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3988" y="1176999"/>
            <a:ext cx="6196026" cy="3116783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6"/>
          <p:cNvSpPr/>
          <p:nvPr/>
        </p:nvSpPr>
        <p:spPr>
          <a:xfrm>
            <a:off x="2432425" y="1650200"/>
            <a:ext cx="1189500" cy="278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5" name="Google Shape;3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7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357" name="Google Shape;35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850" y="1943950"/>
            <a:ext cx="641201" cy="641201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7"/>
          <p:cNvSpPr/>
          <p:nvPr/>
        </p:nvSpPr>
        <p:spPr>
          <a:xfrm>
            <a:off x="1736450" y="1818000"/>
            <a:ext cx="6236100" cy="954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7"/>
          <p:cNvSpPr txBox="1"/>
          <p:nvPr/>
        </p:nvSpPr>
        <p:spPr>
          <a:xfrm>
            <a:off x="2041250" y="1917375"/>
            <a:ext cx="5936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the public 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perception</a:t>
            </a: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towards air pollution mitigation strategies?</a:t>
            </a:r>
            <a:endParaRPr sz="20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7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Research Question 1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8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7" name="Google Shape;36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8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69" name="Google Shape;369;p38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Mitigation Strategies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0" name="Google Shape;370;p38"/>
          <p:cNvSpPr txBox="1"/>
          <p:nvPr/>
        </p:nvSpPr>
        <p:spPr>
          <a:xfrm>
            <a:off x="253600" y="929875"/>
            <a:ext cx="3375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1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. Smog Tower Installation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71" name="Google Shape;37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122" y="1574875"/>
            <a:ext cx="3499754" cy="174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9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8" name="Google Shape;37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39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80" name="Google Shape;380;p39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Mitigation Strategies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1" name="Google Shape;381;p39"/>
          <p:cNvSpPr txBox="1"/>
          <p:nvPr/>
        </p:nvSpPr>
        <p:spPr>
          <a:xfrm>
            <a:off x="253600" y="929875"/>
            <a:ext cx="3375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1. Smog Tower Installation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82" name="Google Shape;38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122" y="1574875"/>
            <a:ext cx="3499754" cy="17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9825" y="2104675"/>
            <a:ext cx="7316925" cy="1418375"/>
          </a:xfrm>
          <a:prstGeom prst="rect">
            <a:avLst/>
          </a:prstGeom>
          <a:noFill/>
          <a:ln cap="flat" cmpd="sng" w="7620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0" name="Google Shape;39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0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92" name="Google Shape;392;p40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Mitigation Strategies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3" name="Google Shape;393;p40"/>
          <p:cNvSpPr txBox="1"/>
          <p:nvPr/>
        </p:nvSpPr>
        <p:spPr>
          <a:xfrm>
            <a:off x="329800" y="853675"/>
            <a:ext cx="3375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2. 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Vehicle Rationing Policy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94" name="Google Shape;39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750" y="1498675"/>
            <a:ext cx="3050197" cy="183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1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1" name="Google Shape;40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41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03" name="Google Shape;403;p41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Mitigation Strategies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4" name="Google Shape;404;p41"/>
          <p:cNvSpPr txBox="1"/>
          <p:nvPr/>
        </p:nvSpPr>
        <p:spPr>
          <a:xfrm>
            <a:off x="329800" y="853675"/>
            <a:ext cx="3375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2. Vehicle Rationing Policy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5" name="Google Shape;40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750" y="1498675"/>
            <a:ext cx="3050197" cy="183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53500" y="1658388"/>
            <a:ext cx="5768600" cy="2205650"/>
          </a:xfrm>
          <a:prstGeom prst="rect">
            <a:avLst/>
          </a:prstGeom>
          <a:noFill/>
          <a:ln cap="flat" cmpd="sng" w="7620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322650" y="934650"/>
            <a:ext cx="8625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In 2019 alone, air pollution was responsible for 1.67M deaths in India (17.8% of total deaths)</a:t>
            </a:r>
            <a:endParaRPr sz="2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148825" y="4404125"/>
            <a:ext cx="7073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Helvetica Neue Light"/>
                <a:ea typeface="Helvetica Neue Light"/>
                <a:cs typeface="Helvetica Neue Light"/>
                <a:sym typeface="Helvetica Neue Light"/>
              </a:rPr>
              <a:t>*Ambient PM2. 5 reduces global and regional life expectancy. Environmental Science &amp; Technology Letters: Apte et al.</a:t>
            </a:r>
            <a:endParaRPr sz="1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322650" y="2571750"/>
            <a:ext cx="8625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Ambient fine particulate (PM</a:t>
            </a:r>
            <a:r>
              <a:rPr baseline="-25000"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2.5</a:t>
            </a: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) is the most significant risk factor for premature death, shortening life expectancy at birth by 1.5 to 1.9 years.</a:t>
            </a:r>
            <a:r>
              <a:rPr lang="en" sz="25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*</a:t>
            </a:r>
            <a:endParaRPr sz="2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2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3" name="Google Shape;41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42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15" name="Google Shape;415;p42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Approach</a:t>
            </a: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 (Sentiments towards mitigation strategies)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6" name="Google Shape;416;p42"/>
          <p:cNvSpPr txBox="1"/>
          <p:nvPr/>
        </p:nvSpPr>
        <p:spPr>
          <a:xfrm>
            <a:off x="1404075" y="3298400"/>
            <a:ext cx="79068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7" name="Google Shape;417;p42"/>
          <p:cNvSpPr txBox="1"/>
          <p:nvPr/>
        </p:nvSpPr>
        <p:spPr>
          <a:xfrm>
            <a:off x="322275" y="1347725"/>
            <a:ext cx="80760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 order to understand the sentiment associated with mitigation strategies, we use a language model called BERT.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8" name="Google Shape;418;p42"/>
          <p:cNvSpPr txBox="1"/>
          <p:nvPr/>
        </p:nvSpPr>
        <p:spPr>
          <a:xfrm>
            <a:off x="388300" y="2257775"/>
            <a:ext cx="8365800" cy="20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●"/>
            </a:pP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The vanilla BERT is trained on Wikipedia data.</a:t>
            </a:r>
            <a:endParaRPr sz="20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 Light"/>
              <a:buChar char="●"/>
            </a:pP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Social media data is different from wikipedia data.</a:t>
            </a:r>
            <a:endParaRPr sz="20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●"/>
            </a:pP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It is important to contextualise the embeddings to the domain, i.e. social media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3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5" name="Google Shape;42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43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27" name="Google Shape;427;p43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Approach (Sentiments towards mitigation strategies)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28" name="Google Shape;42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5525" y="1200088"/>
            <a:ext cx="4444601" cy="312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4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5" name="Google Shape;43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4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37" name="Google Shape;437;p44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Evaluation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438" name="Google Shape;438;p44"/>
          <p:cNvGraphicFramePr/>
          <p:nvPr/>
        </p:nvGraphicFramePr>
        <p:xfrm>
          <a:off x="384575" y="1194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{E42D9555-F79A-4220-A5AA-7A44795F4F02}</a:tableStyleId>
              </a:tblPr>
              <a:tblGrid>
                <a:gridCol w="2579100"/>
                <a:gridCol w="2579100"/>
                <a:gridCol w="2579100"/>
              </a:tblGrid>
              <a:tr h="39622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Total Tweets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“Odd-Even”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“Smog Tower”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</a:tr>
              <a:tr h="3962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516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80,343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Tweets Annotated (Manual)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516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1100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5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5" name="Google Shape;44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45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47" name="Google Shape;447;p45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Evaluation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448" name="Google Shape;448;p45"/>
          <p:cNvGraphicFramePr/>
          <p:nvPr/>
        </p:nvGraphicFramePr>
        <p:xfrm>
          <a:off x="384575" y="1194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{E42D9555-F79A-4220-A5AA-7A44795F4F02}</a:tableStyleId>
              </a:tblPr>
              <a:tblGrid>
                <a:gridCol w="2579100"/>
                <a:gridCol w="2579100"/>
                <a:gridCol w="2579100"/>
              </a:tblGrid>
              <a:tr h="39622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Total Tweets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“Odd-Even”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“Smog Tower”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</a:tr>
              <a:tr h="3962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516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80,343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Tweets Annotated (Manual)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516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1100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49" name="Google Shape;449;p45"/>
          <p:cNvSpPr txBox="1"/>
          <p:nvPr/>
        </p:nvSpPr>
        <p:spPr>
          <a:xfrm>
            <a:off x="428625" y="3075375"/>
            <a:ext cx="8160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●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Annotated dataset was split into 5 stratified folds. We used nested cross-validation for tuning 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hyperparameters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via grid search.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6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6" name="Google Shape;4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46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58" name="Google Shape;458;p46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Evaluation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459" name="Google Shape;459;p46"/>
          <p:cNvGraphicFramePr/>
          <p:nvPr/>
        </p:nvGraphicFramePr>
        <p:xfrm>
          <a:off x="384575" y="1194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{E42D9555-F79A-4220-A5AA-7A44795F4F02}</a:tableStyleId>
              </a:tblPr>
              <a:tblGrid>
                <a:gridCol w="2579100"/>
                <a:gridCol w="2579100"/>
                <a:gridCol w="2579100"/>
              </a:tblGrid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Total Tweets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“Odd-Even”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“Smog Tower”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516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80,343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Tweets Annotated (Manual)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516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1100</a:t>
                      </a:r>
                      <a:endParaRPr sz="15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60" name="Google Shape;460;p46"/>
          <p:cNvSpPr txBox="1"/>
          <p:nvPr/>
        </p:nvSpPr>
        <p:spPr>
          <a:xfrm>
            <a:off x="428625" y="3075375"/>
            <a:ext cx="8160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●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Annotated dataset was split into 5 stratified folds. We used nested cross-validation for tuning hyperparameters via grid search.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●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We select the best performing set of hyperparameters with the highest macro averaged F1 score obtained.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7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47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69" name="Google Shape;469;p47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Result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70" name="Google Shape;47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050" y="1443383"/>
            <a:ext cx="8520601" cy="2102292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47"/>
          <p:cNvSpPr txBox="1"/>
          <p:nvPr/>
        </p:nvSpPr>
        <p:spPr>
          <a:xfrm>
            <a:off x="1553775" y="3739750"/>
            <a:ext cx="3439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AutoNum type="alphaU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Odd-Even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2" name="Google Shape;472;p47"/>
          <p:cNvSpPr txBox="1"/>
          <p:nvPr/>
        </p:nvSpPr>
        <p:spPr>
          <a:xfrm>
            <a:off x="5135175" y="3663550"/>
            <a:ext cx="3439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B.  Smog Tower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3" name="Google Shape;473;p47"/>
          <p:cNvSpPr txBox="1"/>
          <p:nvPr/>
        </p:nvSpPr>
        <p:spPr>
          <a:xfrm>
            <a:off x="334575" y="844150"/>
            <a:ext cx="6673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Confusion matrices for untested mitigation strategies: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8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0" name="Google Shape;48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8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82" name="Google Shape;482;p48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Challenge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3" name="Google Shape;483;p48"/>
          <p:cNvSpPr txBox="1"/>
          <p:nvPr/>
        </p:nvSpPr>
        <p:spPr>
          <a:xfrm>
            <a:off x="300050" y="844150"/>
            <a:ext cx="6708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Some tweets can contain multiple sentiments.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484" name="Google Shape;484;p48"/>
          <p:cNvGraphicFramePr/>
          <p:nvPr/>
        </p:nvGraphicFramePr>
        <p:xfrm>
          <a:off x="373875" y="1718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{E42D9555-F79A-4220-A5AA-7A44795F4F02}</a:tableStyleId>
              </a:tblPr>
              <a:tblGrid>
                <a:gridCol w="5462275"/>
                <a:gridCol w="1496200"/>
                <a:gridCol w="1196700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Tweet</a:t>
                      </a:r>
                      <a:endParaRPr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Ground Truth Sentiment</a:t>
                      </a:r>
                      <a:endParaRPr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Predicted Sentiment</a:t>
                      </a:r>
                      <a:endParaRPr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</a:tr>
              <a:tr h="9143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#hatersgonnahate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but our </a:t>
                      </a: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#smogtower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doing its job. fabricated news about rains and wind bringing relief. Tomorrow, when weather reverses, even then smog tower will stand. </a:t>
                      </a: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#smogtowersogood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that we are breathing. in your face, haters #myrighttobreathe </a:t>
                      </a: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#Saracsm</a:t>
                      </a:r>
                      <a:endParaRPr>
                        <a:solidFill>
                          <a:schemeClr val="accen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Unsupportive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Supportive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9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1" name="Google Shape;49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49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93" name="Google Shape;493;p49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Challenge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4" name="Google Shape;494;p49"/>
          <p:cNvSpPr txBox="1"/>
          <p:nvPr/>
        </p:nvSpPr>
        <p:spPr>
          <a:xfrm>
            <a:off x="300050" y="844150"/>
            <a:ext cx="6708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Some tweets can contain multiple sentiments.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495" name="Google Shape;495;p49"/>
          <p:cNvGraphicFramePr/>
          <p:nvPr/>
        </p:nvGraphicFramePr>
        <p:xfrm>
          <a:off x="373875" y="1718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{E42D9555-F79A-4220-A5AA-7A44795F4F02}</a:tableStyleId>
              </a:tblPr>
              <a:tblGrid>
                <a:gridCol w="5462275"/>
                <a:gridCol w="1496200"/>
                <a:gridCol w="1196700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Tweet</a:t>
                      </a:r>
                      <a:endParaRPr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Ground Truth Sentiment</a:t>
                      </a:r>
                      <a:endParaRPr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Predicted Sentiment</a:t>
                      </a:r>
                      <a:endParaRPr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/>
                </a:tc>
              </a:tr>
              <a:tr h="9143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#hatersgonnahate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but our </a:t>
                      </a: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#smogtower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doing its job. fabricated news about rains and wind bringing relief. Tomorrow, when weather reverses, even then smog tower will stand. </a:t>
                      </a: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#smogtowersogood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that we are breathing. in your face, haters #myrighttobreathe </a:t>
                      </a: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#Saracsm</a:t>
                      </a:r>
                      <a:endParaRPr>
                        <a:solidFill>
                          <a:schemeClr val="accen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Unsupportive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Supportive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Wow clean Air in Delhi... Reason.. </a:t>
                      </a: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#OddEven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no.. Thank you Nature for cleaning Delhi Air so that we can breath now.. </a:t>
                      </a: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@ArvindKejriwal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sir please stop this odd even business and do something to stop stubble burning in adjoining states.. People will appreciate your efforts.. TY</a:t>
                      </a:r>
                      <a:r>
                        <a:rPr lang="en" sz="120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pic.twitter.com/ILtw1QQYio</a:t>
                      </a:r>
                      <a:endParaRPr sz="1200">
                        <a:solidFill>
                          <a:schemeClr val="accen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Unsupportive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Supportive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0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2" name="Google Shape;50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50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04" name="Google Shape;504;p50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Analysis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5" name="Google Shape;505;p50"/>
          <p:cNvSpPr txBox="1"/>
          <p:nvPr/>
        </p:nvSpPr>
        <p:spPr>
          <a:xfrm>
            <a:off x="300050" y="844150"/>
            <a:ext cx="8475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Cumulative sum of supportive, neutral and unsupportive tweets for “Smog Tower” over time.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06" name="Google Shape;50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300" y="1756175"/>
            <a:ext cx="7776850" cy="258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1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3" name="Google Shape;51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51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15" name="Google Shape;515;p51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Research Question 2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16" name="Google Shape;51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250" y="2199226"/>
            <a:ext cx="641201" cy="641201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51"/>
          <p:cNvSpPr/>
          <p:nvPr/>
        </p:nvSpPr>
        <p:spPr>
          <a:xfrm>
            <a:off x="1741200" y="2088925"/>
            <a:ext cx="6236100" cy="8610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51"/>
          <p:cNvSpPr txBox="1"/>
          <p:nvPr/>
        </p:nvSpPr>
        <p:spPr>
          <a:xfrm>
            <a:off x="1374500" y="2242400"/>
            <a:ext cx="574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Does air pollution cause 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T</a:t>
            </a: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witter discussion?</a:t>
            </a:r>
            <a:endParaRPr sz="20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277450" y="225750"/>
            <a:ext cx="8678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Adverse Health Effects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266700" y="847725"/>
            <a:ext cx="81225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*Short-term exposures (up to 24-hours duration) have been associated with,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Premature mortality 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Increased hospital admissions for heart or lung causes, 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Acute and chronic bronchitis, 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Asthma attacks, 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Emergency room visits, 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Respiratory symptoms, and 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AutoNum type="arabicPeriod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Restricted activity days</a:t>
            </a:r>
            <a:endParaRPr/>
          </a:p>
        </p:txBody>
      </p:sp>
      <p:sp>
        <p:nvSpPr>
          <p:cNvPr id="96" name="Google Shape;96;p16"/>
          <p:cNvSpPr txBox="1"/>
          <p:nvPr/>
        </p:nvSpPr>
        <p:spPr>
          <a:xfrm>
            <a:off x="364325" y="4350550"/>
            <a:ext cx="859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Helvetica Neue Light"/>
                <a:ea typeface="Helvetica Neue Light"/>
                <a:cs typeface="Helvetica Neue Light"/>
                <a:sym typeface="Helvetica Neue Light"/>
              </a:rPr>
              <a:t>*Global Burden of Disease Project.</a:t>
            </a:r>
            <a:endParaRPr sz="1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2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5" name="Google Shape;52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52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27" name="Google Shape;527;p52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Approach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8" name="Google Shape;528;p52"/>
          <p:cNvSpPr txBox="1"/>
          <p:nvPr/>
        </p:nvSpPr>
        <p:spPr>
          <a:xfrm>
            <a:off x="320275" y="1082275"/>
            <a:ext cx="842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Our dataset revealed that the frequency of Tweets is high only during the winters when air pollution is high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29" name="Google Shape;52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600" y="2323900"/>
            <a:ext cx="7880550" cy="223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3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6" name="Google Shape;53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53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38" name="Google Shape;538;p53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Granger-Causality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9" name="Google Shape;539;p53"/>
          <p:cNvSpPr txBox="1"/>
          <p:nvPr/>
        </p:nvSpPr>
        <p:spPr>
          <a:xfrm>
            <a:off x="320275" y="1082275"/>
            <a:ext cx="842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We studied whether air pollution ‘Granger-causes’ Twitter discussion in terms of the raw number of tweets.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4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6" name="Google Shape;54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54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48" name="Google Shape;548;p54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Granger-Causality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9" name="Google Shape;549;p54"/>
          <p:cNvSpPr txBox="1"/>
          <p:nvPr/>
        </p:nvSpPr>
        <p:spPr>
          <a:xfrm>
            <a:off x="320275" y="1082275"/>
            <a:ext cx="842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We studied whether air pollution ‘Granger-causes’ Twitter discussion in terms of the raw number of tweets.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50" name="Google Shape;550;p54"/>
          <p:cNvSpPr txBox="1"/>
          <p:nvPr/>
        </p:nvSpPr>
        <p:spPr>
          <a:xfrm>
            <a:off x="305075" y="3558200"/>
            <a:ext cx="84240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found out that, for most months of the year (January to September), PM</a:t>
            </a:r>
            <a:r>
              <a:rPr baseline="-25000"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2.5</a:t>
            </a:r>
            <a:r>
              <a:rPr lang="en" sz="2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does not ‘Granger-cause’ Twitter discussion on air pollution.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51" name="Google Shape;55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197" y="1834738"/>
            <a:ext cx="6366252" cy="1779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5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8" name="Google Shape;55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55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60" name="Google Shape;560;p55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Granger-Causality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1" name="Google Shape;561;p55"/>
          <p:cNvSpPr txBox="1"/>
          <p:nvPr/>
        </p:nvSpPr>
        <p:spPr>
          <a:xfrm>
            <a:off x="320275" y="1082275"/>
            <a:ext cx="842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We studied whether air pollution ‘Granger-causes’ Twitter discussion in terms of the raw number of tweets.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2" name="Google Shape;562;p55"/>
          <p:cNvSpPr txBox="1"/>
          <p:nvPr/>
        </p:nvSpPr>
        <p:spPr>
          <a:xfrm>
            <a:off x="305075" y="3558200"/>
            <a:ext cx="84240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During October, November and December ‘Granger-causality’ holds and it is at this time that air pollution becomes visible as smog. Consequently, the public reacts to it via social media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63" name="Google Shape;563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197" y="1834738"/>
            <a:ext cx="6366252" cy="1779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6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0" name="Google Shape;57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56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72" name="Google Shape;572;p56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Granger-Causality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3" name="Google Shape;573;p56"/>
          <p:cNvSpPr txBox="1"/>
          <p:nvPr/>
        </p:nvSpPr>
        <p:spPr>
          <a:xfrm>
            <a:off x="320275" y="1082275"/>
            <a:ext cx="842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We studied whether air pollution ‘Granger-causes’ Twitter discussion in terms of the raw number of tweets.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74" name="Google Shape;574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197" y="1834738"/>
            <a:ext cx="6366252" cy="1779662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56"/>
          <p:cNvSpPr/>
          <p:nvPr/>
        </p:nvSpPr>
        <p:spPr>
          <a:xfrm>
            <a:off x="2088350" y="2667000"/>
            <a:ext cx="439500" cy="480300"/>
          </a:xfrm>
          <a:prstGeom prst="ellipse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6" name="Google Shape;576;p56"/>
          <p:cNvCxnSpPr>
            <a:stCxn id="575" idx="5"/>
          </p:cNvCxnSpPr>
          <p:nvPr/>
        </p:nvCxnSpPr>
        <p:spPr>
          <a:xfrm>
            <a:off x="2463487" y="3076962"/>
            <a:ext cx="944100" cy="8556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7" name="Google Shape;577;p56"/>
          <p:cNvSpPr txBox="1"/>
          <p:nvPr/>
        </p:nvSpPr>
        <p:spPr>
          <a:xfrm>
            <a:off x="3525450" y="3664750"/>
            <a:ext cx="4361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World Environment Day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7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4" name="Google Shape;58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57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86" name="Google Shape;586;p57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Research Question 3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87" name="Google Shape;587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875" y="2118525"/>
            <a:ext cx="641201" cy="641201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57"/>
          <p:cNvSpPr/>
          <p:nvPr/>
        </p:nvSpPr>
        <p:spPr>
          <a:xfrm>
            <a:off x="2041250" y="2092713"/>
            <a:ext cx="6236100" cy="756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57"/>
          <p:cNvSpPr txBox="1"/>
          <p:nvPr/>
        </p:nvSpPr>
        <p:spPr>
          <a:xfrm>
            <a:off x="1689250" y="2187625"/>
            <a:ext cx="569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are the air pollution topics discussed?</a:t>
            </a:r>
            <a:endParaRPr sz="18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8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6" name="Google Shape;59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58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98" name="Google Shape;598;p58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Topic Modeling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99" name="Google Shape;599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00" y="959950"/>
            <a:ext cx="7801652" cy="355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9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6" name="Google Shape;60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p59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608" name="Google Shape;608;p59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Topic Modeling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09" name="Google Shape;609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00" y="959950"/>
            <a:ext cx="7801652" cy="3550875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59"/>
          <p:cNvSpPr/>
          <p:nvPr/>
        </p:nvSpPr>
        <p:spPr>
          <a:xfrm>
            <a:off x="836150" y="2883300"/>
            <a:ext cx="599700" cy="569400"/>
          </a:xfrm>
          <a:prstGeom prst="ellipse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59"/>
          <p:cNvSpPr/>
          <p:nvPr/>
        </p:nvSpPr>
        <p:spPr>
          <a:xfrm>
            <a:off x="1369550" y="3873900"/>
            <a:ext cx="599700" cy="569400"/>
          </a:xfrm>
          <a:prstGeom prst="ellipse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0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8" name="Google Shape;6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60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620" name="Google Shape;620;p60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Topic Modeling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21" name="Google Shape;621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959950"/>
            <a:ext cx="7989100" cy="339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61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8" name="Google Shape;62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61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630" name="Google Shape;630;p61"/>
          <p:cNvSpPr txBox="1"/>
          <p:nvPr/>
        </p:nvSpPr>
        <p:spPr>
          <a:xfrm>
            <a:off x="300050" y="238150"/>
            <a:ext cx="8520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Helvetica Neue"/>
                <a:ea typeface="Helvetica Neue"/>
                <a:cs typeface="Helvetica Neue"/>
                <a:sym typeface="Helvetica Neue"/>
              </a:rPr>
              <a:t>Summary</a:t>
            </a:r>
            <a:endParaRPr b="1" sz="2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1" name="Google Shape;631;p61"/>
          <p:cNvSpPr txBox="1"/>
          <p:nvPr/>
        </p:nvSpPr>
        <p:spPr>
          <a:xfrm>
            <a:off x="471500" y="1114425"/>
            <a:ext cx="8001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●"/>
            </a:pP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We saw that public perception of untested mitigation strategies is positive which is unfortunate.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●"/>
            </a:pP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While air pollution is a year long problem, twitter discussions are not.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●"/>
            </a:pP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Discussions on most of the topics are short lived.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650" y="1314750"/>
            <a:ext cx="3826350" cy="246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/>
        </p:nvSpPr>
        <p:spPr>
          <a:xfrm>
            <a:off x="518925" y="3965325"/>
            <a:ext cx="43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endParaRPr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4356300" y="3902275"/>
            <a:ext cx="43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</a:t>
            </a:r>
            <a:endParaRPr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277450" y="606750"/>
            <a:ext cx="8678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"/>
                <a:ea typeface="Helvetica Neue"/>
                <a:cs typeface="Helvetica Neue"/>
                <a:sym typeface="Helvetica Neue"/>
              </a:rPr>
              <a:t>Which place is </a:t>
            </a:r>
            <a:r>
              <a:rPr lang="en" sz="2000">
                <a:latin typeface="Helvetica Neue"/>
                <a:ea typeface="Helvetica Neue"/>
                <a:cs typeface="Helvetica Neue"/>
                <a:sym typeface="Helvetica Neue"/>
              </a:rPr>
              <a:t>more</a:t>
            </a:r>
            <a:r>
              <a:rPr lang="en" sz="2000">
                <a:latin typeface="Helvetica Neue"/>
                <a:ea typeface="Helvetica Neue"/>
                <a:cs typeface="Helvetica Neue"/>
                <a:sym typeface="Helvetica Neue"/>
              </a:rPr>
              <a:t> polluted ?</a:t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314750"/>
            <a:ext cx="3691650" cy="246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650" y="1314750"/>
            <a:ext cx="3826350" cy="246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>
            <a:off x="277450" y="606750"/>
            <a:ext cx="8678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While </a:t>
            </a:r>
            <a:r>
              <a:rPr b="1" lang="en" sz="2000">
                <a:latin typeface="Helvetica Neue"/>
                <a:ea typeface="Helvetica Neue"/>
                <a:cs typeface="Helvetica Neue"/>
                <a:sym typeface="Helvetica Neue"/>
              </a:rPr>
              <a:t>B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is more polluted. Pollution level in </a:t>
            </a:r>
            <a:r>
              <a:rPr b="1" lang="en" sz="2000"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is 6 times above the WHO limit!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314750"/>
            <a:ext cx="3691650" cy="246265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/>
          <p:nvPr/>
        </p:nvSpPr>
        <p:spPr>
          <a:xfrm>
            <a:off x="1296525" y="2132400"/>
            <a:ext cx="1993200" cy="708000"/>
          </a:xfrm>
          <a:prstGeom prst="rect">
            <a:avLst/>
          </a:prstGeom>
          <a:solidFill>
            <a:srgbClr val="000000">
              <a:alpha val="696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 txBox="1"/>
          <p:nvPr/>
        </p:nvSpPr>
        <p:spPr>
          <a:xfrm>
            <a:off x="1296525" y="2218125"/>
            <a:ext cx="219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PM</a:t>
            </a:r>
            <a:r>
              <a:rPr b="1" baseline="-25000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2.5</a:t>
            </a:r>
            <a:r>
              <a:rPr b="1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92 </a:t>
            </a:r>
            <a:r>
              <a:rPr lang="en" sz="2000">
                <a:solidFill>
                  <a:srgbClr val="E06666"/>
                </a:solidFill>
              </a:rPr>
              <a:t> μ</a:t>
            </a:r>
            <a:r>
              <a:rPr b="1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g/m</a:t>
            </a:r>
            <a:r>
              <a:rPr b="1" baseline="30000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2000">
              <a:solidFill>
                <a:srgbClr val="E0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5487525" y="2132400"/>
            <a:ext cx="1993200" cy="708000"/>
          </a:xfrm>
          <a:prstGeom prst="rect">
            <a:avLst/>
          </a:prstGeom>
          <a:solidFill>
            <a:srgbClr val="000000">
              <a:alpha val="696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/>
        </p:nvSpPr>
        <p:spPr>
          <a:xfrm>
            <a:off x="5422100" y="2218125"/>
            <a:ext cx="2336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PM</a:t>
            </a:r>
            <a:r>
              <a:rPr b="1" baseline="-25000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2.5</a:t>
            </a:r>
            <a:r>
              <a:rPr b="1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256 </a:t>
            </a:r>
            <a:r>
              <a:rPr lang="en" sz="2000">
                <a:solidFill>
                  <a:srgbClr val="FF0000"/>
                </a:solidFill>
              </a:rPr>
              <a:t>μ</a:t>
            </a:r>
            <a:r>
              <a:rPr b="1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g/m</a:t>
            </a:r>
            <a:r>
              <a:rPr b="1" baseline="30000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200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518925" y="3965325"/>
            <a:ext cx="43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endParaRPr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4356300" y="3902275"/>
            <a:ext cx="43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</a:t>
            </a:r>
            <a:endParaRPr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650" y="1314750"/>
            <a:ext cx="3826350" cy="246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314750"/>
            <a:ext cx="3691650" cy="246265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/>
          <p:nvPr/>
        </p:nvSpPr>
        <p:spPr>
          <a:xfrm>
            <a:off x="1296525" y="2132400"/>
            <a:ext cx="1993200" cy="708000"/>
          </a:xfrm>
          <a:prstGeom prst="rect">
            <a:avLst/>
          </a:prstGeom>
          <a:solidFill>
            <a:srgbClr val="000000">
              <a:alpha val="696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 txBox="1"/>
          <p:nvPr/>
        </p:nvSpPr>
        <p:spPr>
          <a:xfrm>
            <a:off x="1296525" y="2218125"/>
            <a:ext cx="219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PM</a:t>
            </a:r>
            <a:r>
              <a:rPr b="1" baseline="-25000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2.5</a:t>
            </a:r>
            <a:r>
              <a:rPr b="1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92 </a:t>
            </a:r>
            <a:r>
              <a:rPr lang="en" sz="2000">
                <a:solidFill>
                  <a:srgbClr val="E06666"/>
                </a:solidFill>
              </a:rPr>
              <a:t> μ</a:t>
            </a:r>
            <a:r>
              <a:rPr b="1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g/m</a:t>
            </a:r>
            <a:r>
              <a:rPr b="1" baseline="30000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2000">
              <a:solidFill>
                <a:srgbClr val="E0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5487525" y="2132400"/>
            <a:ext cx="1993200" cy="708000"/>
          </a:xfrm>
          <a:prstGeom prst="rect">
            <a:avLst/>
          </a:prstGeom>
          <a:solidFill>
            <a:srgbClr val="000000">
              <a:alpha val="696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/>
          <p:cNvSpPr txBox="1"/>
          <p:nvPr/>
        </p:nvSpPr>
        <p:spPr>
          <a:xfrm>
            <a:off x="5422100" y="2218125"/>
            <a:ext cx="2336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PM</a:t>
            </a:r>
            <a:r>
              <a:rPr b="1" baseline="-25000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2.5</a:t>
            </a:r>
            <a:r>
              <a:rPr b="1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256 </a:t>
            </a:r>
            <a:r>
              <a:rPr lang="en" sz="2000">
                <a:solidFill>
                  <a:srgbClr val="FF0000"/>
                </a:solidFill>
              </a:rPr>
              <a:t>μ</a:t>
            </a:r>
            <a:r>
              <a:rPr b="1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g/m</a:t>
            </a:r>
            <a:r>
              <a:rPr b="1" baseline="30000" lang="en" sz="2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200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246450" y="3906450"/>
            <a:ext cx="849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According to WHO, daily mean PM</a:t>
            </a:r>
            <a:r>
              <a:rPr baseline="-25000"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2.5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should not be more than 15 </a:t>
            </a:r>
            <a:r>
              <a:rPr lang="en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μ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g/m</a:t>
            </a:r>
            <a:r>
              <a:rPr baseline="30000"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3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277450" y="606750"/>
            <a:ext cx="8678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While </a:t>
            </a:r>
            <a:r>
              <a:rPr b="1" lang="en" sz="2000">
                <a:latin typeface="Helvetica Neue"/>
                <a:ea typeface="Helvetica Neue"/>
                <a:cs typeface="Helvetica Neue"/>
                <a:sym typeface="Helvetica Neue"/>
              </a:rPr>
              <a:t>B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is more polluted. Pollution level in </a:t>
            </a:r>
            <a:r>
              <a:rPr b="1" lang="en" sz="2000"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is 6 times above the WHO limit!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9" name="Google Shape;1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3775" y="752650"/>
            <a:ext cx="4865800" cy="313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0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52" name="Google Shape;152;p20"/>
          <p:cNvSpPr txBox="1"/>
          <p:nvPr/>
        </p:nvSpPr>
        <p:spPr>
          <a:xfrm>
            <a:off x="246450" y="782250"/>
            <a:ext cx="3332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Air pollution is not always visible, leading to incorrect perception.</a:t>
            </a:r>
            <a:endParaRPr sz="2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3" name="Google Shape;153;p20"/>
          <p:cNvSpPr/>
          <p:nvPr/>
        </p:nvSpPr>
        <p:spPr>
          <a:xfrm>
            <a:off x="6596375" y="3176300"/>
            <a:ext cx="1993200" cy="708000"/>
          </a:xfrm>
          <a:prstGeom prst="rect">
            <a:avLst/>
          </a:prstGeom>
          <a:solidFill>
            <a:srgbClr val="000000">
              <a:alpha val="696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0"/>
          <p:cNvSpPr txBox="1"/>
          <p:nvPr/>
        </p:nvSpPr>
        <p:spPr>
          <a:xfrm>
            <a:off x="6574625" y="3312325"/>
            <a:ext cx="2279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PM</a:t>
            </a:r>
            <a:r>
              <a:rPr b="1" baseline="-25000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2.5</a:t>
            </a:r>
            <a:r>
              <a:rPr b="1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92 ug/m</a:t>
            </a:r>
            <a:r>
              <a:rPr b="1" baseline="30000" lang="en" sz="2000">
                <a:solidFill>
                  <a:srgbClr val="E0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/>
          <p:nvPr/>
        </p:nvSpPr>
        <p:spPr>
          <a:xfrm>
            <a:off x="0" y="4663225"/>
            <a:ext cx="9144000" cy="480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50" y="4663225"/>
            <a:ext cx="1085225" cy="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 txBox="1"/>
          <p:nvPr/>
        </p:nvSpPr>
        <p:spPr>
          <a:xfrm>
            <a:off x="107150" y="4714875"/>
            <a:ext cx="582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Vartalaap</a:t>
            </a:r>
            <a:r>
              <a:rPr b="1" lang="en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Drives #AirQuality Discussions: Politics, Pollution or Pseudo-science?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226225" y="419925"/>
            <a:ext cx="6846000" cy="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Air quality in D</a:t>
            </a: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elhi (India) </a:t>
            </a: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is</a:t>
            </a: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 a y</a:t>
            </a:r>
            <a:r>
              <a:rPr lang="en" sz="2500">
                <a:latin typeface="Helvetica Neue Light"/>
                <a:ea typeface="Helvetica Neue Light"/>
                <a:cs typeface="Helvetica Neue Light"/>
                <a:sym typeface="Helvetica Neue Light"/>
              </a:rPr>
              <a:t>ear long problem</a:t>
            </a:r>
            <a:endParaRPr sz="25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64" name="Google Shape;16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7525" y="1317625"/>
            <a:ext cx="6641155" cy="310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